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8b59f3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7e8b59f35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fa6f8b7c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6fa6f8b7cb_0_1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fa6f8b7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6fa6f8b7cb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e8b59f3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7e8b59f35b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e8b59f35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7e8b59f35b_0_12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3569fcc25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3569fcc25_1_4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3569fcc2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63569fcc25_1_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373e0f9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6373e0f94e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373e0f94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6373e0f94e_0_3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2e66518e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62e66518ef_0_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506dda6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6506dda608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14337" y="319088"/>
            <a:ext cx="8229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14338" y="319088"/>
            <a:ext cx="4038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605338" y="319088"/>
            <a:ext cx="4038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14338" y="319088"/>
            <a:ext cx="4038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605338" y="319088"/>
            <a:ext cx="4038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3" type="body"/>
          </p:nvPr>
        </p:nvSpPr>
        <p:spPr>
          <a:xfrm>
            <a:off x="4605338" y="2693194"/>
            <a:ext cx="40386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 rot="5400000">
            <a:off x="5279250" y="1546528"/>
            <a:ext cx="47481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 rot="5400000">
            <a:off x="1066875" y="-446522"/>
            <a:ext cx="4748100" cy="60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 rot="5400000">
            <a:off x="2211637" y="-1478212"/>
            <a:ext cx="4635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414338" y="319088"/>
            <a:ext cx="4038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❖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2" type="body"/>
          </p:nvPr>
        </p:nvSpPr>
        <p:spPr>
          <a:xfrm>
            <a:off x="4605338" y="319088"/>
            <a:ext cx="4038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❖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4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5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5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14337" y="319088"/>
            <a:ext cx="82296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858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4200" y="4513659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Sirate-Qidassie v3[Converted]"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5" y="-7144"/>
            <a:ext cx="9193213" cy="260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ate-Qidassie v3[Converted]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" y="4939903"/>
            <a:ext cx="9193213" cy="260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ate-Qidassie v3[Converted]"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41697"/>
            <a:ext cx="347662" cy="4901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ate-Qidassie v3[Converted]"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67775" y="241697"/>
            <a:ext cx="347662" cy="49018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457200" y="266138"/>
            <a:ext cx="8229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ናይ ኤርትራ ኦርቶዶክስ ተዋሕዶ ቤተ ክርስቲያን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FF00"/>
                </a:solidFill>
              </a:rPr>
              <a:t>Nay Eritrea Orthodox Tewahdo Biete Kristiyan</a:t>
            </a:r>
            <a:endParaRPr b="1" sz="2400">
              <a:solidFill>
                <a:srgbClr val="FFFF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FF00"/>
                </a:solidFill>
              </a:rPr>
              <a:t>Eritrean Orthodox Tewahdo Church</a:t>
            </a:r>
            <a:r>
              <a:rPr b="1" i="0" lang="en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321" y="4035281"/>
            <a:ext cx="769090" cy="102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700" y="1556225"/>
            <a:ext cx="6414074" cy="274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825" y="3858363"/>
            <a:ext cx="1328083" cy="94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280825" y="1046600"/>
            <a:ext cx="38469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ዕብ ፱፥፲፩-ፍጻ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ጴጥ ፬፥፩-፲፩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ግበ.ሐዋ 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፳፰፥፲፯-፳፫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ዮሐንስ ፭፥፲፭-፳፱</a:t>
            </a:r>
            <a:endParaRPr b="0" i="0" sz="2200" u="non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524" y="4456501"/>
            <a:ext cx="545776" cy="55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>
            <p:ph idx="1" type="body"/>
          </p:nvPr>
        </p:nvSpPr>
        <p:spPr>
          <a:xfrm>
            <a:off x="5438450" y="1035500"/>
            <a:ext cx="33570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Hebrews 9:11-end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Pet 4:1-12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28:17-23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John 12:1-2</a:t>
            </a:r>
            <a:endParaRPr b="1" sz="21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FF00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0" i="0" sz="210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351675" y="2820500"/>
            <a:ext cx="38469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እምአፈ ደቂቅ ወሕፃናት አስተዳሎከ ስብሐተ ። በእንተ ጸላዒ። ከመ ትንሥቶ ለጸላዒ ወለገፋዒ።</a:t>
            </a:r>
            <a:endParaRPr b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</a:t>
            </a: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፰፥፪</a:t>
            </a:r>
            <a:endParaRPr b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3006125" y="2777025"/>
            <a:ext cx="26607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Im-afe deqīq we-hitsanat astedaloke sibhat</a:t>
            </a:r>
            <a:endParaRPr b="1" sz="2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e-inte tsela’ī keme tinsiTo le-tsela’ī wele-gefa’ī</a:t>
            </a:r>
            <a:endParaRPr b="1" sz="2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5378250" y="2820500"/>
            <a:ext cx="37920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the mouth of babes &amp; nursing infants you have ordained strength, because of Your enemies, that You may silence the enemy and the avenger. </a:t>
            </a: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8:2</a:t>
            </a:r>
            <a:endParaRPr b="1"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407850" y="5130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1380300" y="17452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ሆሣዕና</a:t>
            </a:r>
            <a:r>
              <a:rPr b="1" lang="en" sz="2400">
                <a:solidFill>
                  <a:srgbClr val="FFFF00"/>
                </a:solidFill>
              </a:rPr>
              <a:t> </a:t>
            </a:r>
            <a:r>
              <a:rPr b="1" lang="en" sz="2400">
                <a:solidFill>
                  <a:srgbClr val="FFFF00"/>
                </a:solidFill>
              </a:rPr>
              <a:t>| </a:t>
            </a:r>
            <a:r>
              <a:rPr b="1" lang="en" sz="2400" u="sng">
                <a:solidFill>
                  <a:srgbClr val="FFFF00"/>
                </a:solidFill>
              </a:rPr>
              <a:t>Hosa’ina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Hosanna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3720200" y="2303125"/>
            <a:ext cx="5069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00"/>
                </a:solidFill>
              </a:rPr>
              <a:t>ጎርጎርዮስ (ዘኑሲስ)</a:t>
            </a:r>
            <a:r>
              <a:rPr b="1" lang="en" sz="1800">
                <a:solidFill>
                  <a:srgbClr val="FFFF00"/>
                </a:solidFill>
              </a:rPr>
              <a:t> | </a:t>
            </a:r>
            <a:r>
              <a:rPr b="1" lang="en" sz="1800" u="sng">
                <a:solidFill>
                  <a:srgbClr val="FFFF00"/>
                </a:solidFill>
              </a:rPr>
              <a:t>Gorgoryos ze-nisa</a:t>
            </a:r>
            <a:r>
              <a:rPr b="1" lang="en" sz="1800">
                <a:solidFill>
                  <a:srgbClr val="FFFF00"/>
                </a:solidFill>
              </a:rPr>
              <a:t> | </a:t>
            </a:r>
            <a:r>
              <a:rPr b="1" lang="en" sz="1800" u="sng">
                <a:solidFill>
                  <a:srgbClr val="FFFF00"/>
                </a:solidFill>
              </a:rPr>
              <a:t>Bishop Gregory of Nyssa</a:t>
            </a:r>
            <a:endParaRPr b="1" sz="1800" u="sng">
              <a:solidFill>
                <a:srgbClr val="FFFF00"/>
              </a:solidFill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640500" y="24129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280825" y="1199000"/>
            <a:ext cx="38469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ቆሮ ፲፭፥፳-፵፯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ጴጥ ፫፥፲፭-ፍጻ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ሐዋ ፪፥፳፪፡፴፮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ዮሐንስ ፳፥፩፡፲፰</a:t>
            </a:r>
            <a:endParaRPr b="0" i="0" sz="2200" u="non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524" y="4456501"/>
            <a:ext cx="545776" cy="55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5590850" y="1187900"/>
            <a:ext cx="33570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Cor 15:20-47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Pet 3:15-end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2:22-36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John 20:1-18</a:t>
            </a:r>
            <a:endParaRPr b="1" sz="21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FF00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0" i="0" sz="210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 txBox="1"/>
          <p:nvPr/>
        </p:nvSpPr>
        <p:spPr>
          <a:xfrm>
            <a:off x="138175" y="3042175"/>
            <a:ext cx="41322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ዛቲ ዕለት እንተ ገብረ እግዚአብሔር። ንትፈሣሕ ወንትሐሠይ ባቲ። ኦ እግዚኦ አድኅንሶ።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</a:t>
            </a: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፻፲፯፥፳፬፡፳፭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3294275" y="3044850"/>
            <a:ext cx="28137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atī ilet inte gebre Igzīabhier</a:t>
            </a: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nit’fesah we-nit’hasey batī, o Igzīo adhin’so</a:t>
            </a:r>
            <a:endParaRPr b="1" sz="2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 117:24-25</a:t>
            </a:r>
            <a:endParaRPr b="1" sz="2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5736450" y="3071575"/>
            <a:ext cx="3211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day the Lord has made; we will rejoice and be glad in it. Save now, I pray O Lord;</a:t>
            </a:r>
            <a:endParaRPr b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117:24-25</a:t>
            </a:r>
            <a:endParaRPr b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596950" y="67380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1380300" y="222000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ትንሣኤ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Tinsa’ie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Holy Resurrection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3760775" y="2607925"/>
            <a:ext cx="51462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00"/>
                </a:solidFill>
              </a:rPr>
              <a:t>ዘዲዮስቆሮስ</a:t>
            </a:r>
            <a:r>
              <a:rPr b="1" lang="en" sz="1800">
                <a:solidFill>
                  <a:srgbClr val="FFFF00"/>
                </a:solidFill>
              </a:rPr>
              <a:t> | </a:t>
            </a:r>
            <a:r>
              <a:rPr b="1" lang="en" sz="1800" u="sng">
                <a:solidFill>
                  <a:srgbClr val="FFFF00"/>
                </a:solidFill>
              </a:rPr>
              <a:t>Dīyosqoros</a:t>
            </a:r>
            <a:r>
              <a:rPr b="1" lang="en" sz="1800">
                <a:solidFill>
                  <a:srgbClr val="FFFF00"/>
                </a:solidFill>
              </a:rPr>
              <a:t> | </a:t>
            </a:r>
            <a:r>
              <a:rPr b="1" lang="en" sz="1800" u="sng">
                <a:solidFill>
                  <a:srgbClr val="FFFF00"/>
                </a:solidFill>
              </a:rPr>
              <a:t>St. Dioscoros</a:t>
            </a:r>
            <a:endParaRPr b="1" sz="1800" u="sng">
              <a:solidFill>
                <a:srgbClr val="FFFF00"/>
              </a:solidFill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716700" y="25653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695475" y="314800"/>
            <a:ext cx="8123100" cy="12903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b="1" lang="en" sz="2700">
                <a:solidFill>
                  <a:srgbClr val="0000FF"/>
                </a:solidFill>
              </a:rPr>
              <a:t>ምስባክን ንባብ </a:t>
            </a:r>
            <a:r>
              <a:rPr b="1" lang="en" sz="2700">
                <a:solidFill>
                  <a:srgbClr val="FF0000"/>
                </a:solidFill>
              </a:rPr>
              <a:t>ዘዓቢይ ጾም</a:t>
            </a:r>
            <a:endParaRPr b="1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b="1" lang="en" sz="2700">
                <a:solidFill>
                  <a:srgbClr val="0000FF"/>
                </a:solidFill>
              </a:rPr>
              <a:t>Misbak’n Nibab</a:t>
            </a:r>
            <a:r>
              <a:rPr b="1" lang="en" sz="2700">
                <a:solidFill>
                  <a:srgbClr val="FF0000"/>
                </a:solidFill>
              </a:rPr>
              <a:t> zeAbiy Tsom</a:t>
            </a:r>
            <a:endParaRPr b="1" sz="2700">
              <a:solidFill>
                <a:srgbClr val="FF0000"/>
              </a:solidFill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b="1" lang="en" sz="2700">
                <a:solidFill>
                  <a:srgbClr val="0000FF"/>
                </a:solidFill>
              </a:rPr>
              <a:t>Psalms &amp;</a:t>
            </a:r>
            <a:r>
              <a:rPr b="1" lang="en" sz="2700">
                <a:solidFill>
                  <a:srgbClr val="9999FF"/>
                </a:solidFill>
              </a:rPr>
              <a:t> </a:t>
            </a:r>
            <a:r>
              <a:rPr b="1" lang="en" sz="2700">
                <a:solidFill>
                  <a:srgbClr val="0000FF"/>
                </a:solidFill>
              </a:rPr>
              <a:t>Readings</a:t>
            </a:r>
            <a:r>
              <a:rPr b="1" lang="en" sz="2700">
                <a:solidFill>
                  <a:srgbClr val="FF0000"/>
                </a:solidFill>
              </a:rPr>
              <a:t> of Great Lent</a:t>
            </a:r>
            <a:endParaRPr b="1" sz="2700">
              <a:solidFill>
                <a:srgbClr val="FF0000"/>
              </a:solidFill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t/>
            </a:r>
            <a:endParaRPr b="1" sz="2700">
              <a:solidFill>
                <a:srgbClr val="FF0000"/>
              </a:solidFill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1325" y="3820867"/>
            <a:ext cx="872426" cy="116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4750" y="1573350"/>
            <a:ext cx="3634500" cy="241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6670" y="1948069"/>
            <a:ext cx="872419" cy="142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395" y="1976559"/>
            <a:ext cx="872419" cy="142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025" y="3865400"/>
            <a:ext cx="1425020" cy="10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1443600" y="3977450"/>
            <a:ext cx="6354600" cy="858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መጽሕፈ ግጻዌ- </a:t>
            </a:r>
            <a:r>
              <a:rPr b="1" lang="en" sz="1600">
                <a:solidFill>
                  <a:srgbClr val="FF0000"/>
                </a:solidFill>
              </a:rPr>
              <a:t>Metshafe Gitsawie - Book of Lectionary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ዘውእቱ ኮከበ ጽባሕ - </a:t>
            </a:r>
            <a:r>
              <a:rPr b="1" lang="en" sz="1600">
                <a:solidFill>
                  <a:srgbClr val="FF0000"/>
                </a:solidFill>
              </a:rPr>
              <a:t>Kokeb Tsibah - The Star of Tomorrow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አሥመራ ኤርትራ | በ፲ወ፱፺፯ አመተ ምሕረት </a:t>
            </a:r>
            <a:r>
              <a:rPr b="1" lang="en" sz="1600">
                <a:solidFill>
                  <a:srgbClr val="FF0000"/>
                </a:solidFill>
              </a:rPr>
              <a:t>Asmara, Eritrea | 1997</a:t>
            </a:r>
            <a:endParaRPr b="1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280825" y="1122800"/>
            <a:ext cx="37053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ገላ</a:t>
            </a: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፭፥፲፫- ፍጻ</a:t>
            </a: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.ምዕ</a:t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1መል.ጴጥ. ፬፥፩-፲፩</a:t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ግብ.ሐዋ ፲፭፥፳፭-፴፭</a:t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ዮሐ ፫፥፲፡፳፩</a:t>
            </a:r>
            <a:endParaRPr b="1" i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500" u="none">
              <a:solidFill>
                <a:srgbClr val="00FFFF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3059775" y="3255575"/>
            <a:ext cx="32262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teqeneyu leIgzīabhier be-firhat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we-tehaseyu lotu be-ra'id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atsni'iwa le-Tibeb keme īyitme'a Igzīabhier  Mez 2:11-12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5196375" y="1035500"/>
            <a:ext cx="39039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Galatians</a:t>
            </a: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5:13-end</a:t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Peter 4:1-11</a:t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15:25-35</a:t>
            </a:r>
            <a:endParaRPr b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John 3:10-21</a:t>
            </a:r>
            <a:endParaRPr b="1" i="1" sz="25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FF00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0" i="0" sz="250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80700" y="3103250"/>
            <a:ext cx="30972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ተቀነዩ ለእግዚአብሔር በፍርሃት። ወተሐሠዩ ሎቱ በረዓድ። አጽንዕዋ ለጥበብ ከመ ኢይትመዓዕ እግዚአብሔር።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፪፥፲፩፡፲፪ 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6161000" y="3255775"/>
            <a:ext cx="28812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 the Lord with fear &amp; rejoice with trembling kiss the son lest He be angry 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Ps. 2:11-12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407850" y="6654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25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      </a:t>
            </a:r>
            <a:r>
              <a:rPr lang="en" sz="25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25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sz="2500"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1608900" y="21347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ዘወረደ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Ze-werede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He came down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2828100" y="265187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FFFF00"/>
                </a:solidFill>
              </a:rPr>
              <a:t>ዘ</a:t>
            </a:r>
            <a:r>
              <a:rPr b="1" lang="en" sz="1900" u="sng">
                <a:solidFill>
                  <a:srgbClr val="FFFF00"/>
                </a:solidFill>
              </a:rPr>
              <a:t>እግዚእነ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Igzī’i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The Lord</a:t>
            </a:r>
            <a:endParaRPr b="1" sz="1900" u="sng">
              <a:solidFill>
                <a:srgbClr val="FFFF00"/>
              </a:solidFill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1097700" y="26415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280825" y="1122800"/>
            <a:ext cx="33570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ተሰ ፬፥፩፡፲፫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ጴጥ ፩፥፲፫፡ፍጻ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ሕዋ </a:t>
            </a: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፲፥፲፮፡፴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ማቴ ፮፥፲፮፡፳፭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200" u="none">
              <a:solidFill>
                <a:srgbClr val="00FFFF"/>
              </a:solidFill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3071625" y="3103175"/>
            <a:ext cx="28539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Igzīabhierise semayate gebre amīn we-senayt qidmiehu qidisate webe-sibhate wiste meqdesu</a:t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5130275" y="1111700"/>
            <a:ext cx="37413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Thess. 4:1-13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Peter 1:13-end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10:16-30</a:t>
            </a: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Matthew 6:16-25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200" u="none">
              <a:solidFill>
                <a:srgbClr val="00FFFF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304500" y="3103250"/>
            <a:ext cx="28539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እግዚአብሔርሰ ሰማያተ ገብረ። አሚን ወሠናይት ቅድሜሁ፡፡ ቅድሳት ወዕበየ ስብሐት ውስተ መቅደሱ።</a:t>
            </a: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፺፮፥፭፡፮ </a:t>
            </a: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5493950" y="3103375"/>
            <a:ext cx="34710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Lord made the heavens; Thanksgiving and beauty are before Him; Holiness and majesty are in His holy place </a:t>
            </a:r>
            <a:endParaRPr b="1" sz="18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96:5-6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407850" y="5892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3158400" y="2579600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FFFF00"/>
                </a:solidFill>
              </a:rPr>
              <a:t>ዘአትናቴዎስ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Atnatiewos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Athanasius</a:t>
            </a:r>
            <a:endParaRPr b="1" sz="1900" u="sng">
              <a:solidFill>
                <a:srgbClr val="FFFF00"/>
              </a:solidFill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1125425" y="228600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ቅድስት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Qidist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Holy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564300" y="25653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280825" y="1122800"/>
            <a:ext cx="38151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ቆላስ ፪፥፲፮-ፍጻ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ያዕ ፬፥፩-፩፪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ሐዋ ፭፥፲፯-፴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ዮሐንስ ፪፥፲፪፡ፍጻ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2816100" y="3255575"/>
            <a:ext cx="32130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Isme qinate bietike belAnī ti’irtomu le-ile yiteyeruke werqe la’ilieye</a:t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" sz="1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e-qetsa’ikiwa be-tsom le-nefsiye</a:t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4946425" y="1111700"/>
            <a:ext cx="40014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Colossians 2:16-end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4:1-12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5:16-30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John 2:12-end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00FFFF"/>
              </a:solidFill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304500" y="3179450"/>
            <a:ext cx="27573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እስመ ቅንአተ ቤትከ በልዐኒ፡፡ ትዕይርቶሙ ለእለ ይትዔየሩከ ወድቀ ላዕሌየ። ወቀጻዕክዋ በጾም ለነፍስየ።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፷፱፥፱፡፲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5448775" y="3137300"/>
            <a:ext cx="35991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“Because zeal for Your house has eaten me up, and the reproaches of those who reproach You have fallen on me. When I wept &amp; chastened my soul with fasting”</a:t>
            </a: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Ps. 69:9-10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407850" y="5892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2791250" y="258957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FFFF00"/>
                </a:solidFill>
              </a:rPr>
              <a:t>ዘእግዚእነ</a:t>
            </a:r>
            <a:r>
              <a:rPr b="1" lang="en" sz="1900">
                <a:solidFill>
                  <a:srgbClr val="FFFF00"/>
                </a:solidFill>
              </a:rPr>
              <a:t> </a:t>
            </a:r>
            <a:r>
              <a:rPr b="1" lang="en" sz="1900">
                <a:solidFill>
                  <a:srgbClr val="FFFF00"/>
                </a:solidFill>
              </a:rPr>
              <a:t>| </a:t>
            </a:r>
            <a:r>
              <a:rPr b="1" lang="en" sz="1900" u="sng">
                <a:solidFill>
                  <a:srgbClr val="FFFF00"/>
                </a:solidFill>
              </a:rPr>
              <a:t>Igzī’i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The Lord</a:t>
            </a:r>
            <a:endParaRPr b="1" sz="1900" u="sng">
              <a:solidFill>
                <a:srgbClr val="FFFF00"/>
              </a:solidFill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1284500" y="18567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ምኩራብ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Mikurab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Temple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945300" y="25653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280825" y="970400"/>
            <a:ext cx="33570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ዕብራ ፲፪፥፲፩- ፲፯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ያዕ ፭፥፲፬-ፍሜ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ሕዋ ፫፥፩-፲፪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ዮሐንስ ፭፥፩-፲፰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200" u="none">
              <a:solidFill>
                <a:srgbClr val="00FFFF"/>
              </a:solidFill>
            </a:endParaRPr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5743250" y="959300"/>
            <a:ext cx="33570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Hebrews 12:11-16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James 5:14-end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3:1-12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John 5:1-25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100" u="none">
              <a:solidFill>
                <a:srgbClr val="00FFFF"/>
              </a:solidFill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5836275" y="2950975"/>
            <a:ext cx="31878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Lord will strengthen him on his bed of illness You will sustain him on his sickbed. I said ‘Lord be merciful to me;’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41:3-4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357025" y="2878775"/>
            <a:ext cx="27735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እግዚአብሔር ይረድኦ ውስተ ዐራተ ሕማሙ። ወይመይጥ ሎቱ ኵሎ ምስካቢሁ እምደዌሁ። አንሰ እቤ እግዚኦ ተሣሃለኒ።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፵፩፥፫፡፬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2806250" y="3066425"/>
            <a:ext cx="3262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Igzīabhier yiredi’u wiste arate himamu we-yimeyiT lotu </a:t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Kulo mizgabīhu im-dewīhu anse ibie Igzīo tesahalenī</a:t>
            </a:r>
            <a:r>
              <a:rPr b="1"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407850" y="5130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4315350" y="2360975"/>
            <a:ext cx="43662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00"/>
                </a:solidFill>
              </a:rPr>
              <a:t>ዘወልደ ነጎድጓድ</a:t>
            </a:r>
            <a:r>
              <a:rPr b="1" lang="en" sz="1800">
                <a:solidFill>
                  <a:srgbClr val="FFFF00"/>
                </a:solidFill>
              </a:rPr>
              <a:t> | </a:t>
            </a:r>
            <a:r>
              <a:rPr b="1" lang="en" sz="1800" u="sng">
                <a:solidFill>
                  <a:srgbClr val="FFFF00"/>
                </a:solidFill>
              </a:rPr>
              <a:t>Welde negodgwad</a:t>
            </a:r>
            <a:r>
              <a:rPr b="1" lang="en" sz="1800">
                <a:solidFill>
                  <a:srgbClr val="FFFF00"/>
                </a:solidFill>
              </a:rPr>
              <a:t> | </a:t>
            </a:r>
            <a:r>
              <a:rPr b="1" lang="en" sz="1800" u="sng">
                <a:solidFill>
                  <a:srgbClr val="FFFF00"/>
                </a:solidFill>
              </a:rPr>
              <a:t>John son of thunder</a:t>
            </a:r>
            <a:endParaRPr b="1" sz="1800" u="sng">
              <a:solidFill>
                <a:srgbClr val="FFFF00"/>
              </a:solidFill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1336775" y="170650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መፃጉዕ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Metsagu’i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Infirmity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945300" y="24891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280825" y="1122800"/>
            <a:ext cx="34878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ተስ ፬፥፲፫-ፍጻ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፪ይ ጴጥ ፫፥፯-ፍጻ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ሐዋ ፳፬፥፲-፳፬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ማቴዎስ ፳፬፥፩-፳፰</a:t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200" u="none">
              <a:solidFill>
                <a:srgbClr val="00FFFF"/>
              </a:solidFill>
            </a:endParaRPr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5390800" y="1035500"/>
            <a:ext cx="36333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Thess 4:13-end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2nd Pet. 3:7-15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24:10-24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Matthew 24:1-36 </a:t>
            </a:r>
            <a:endParaRPr b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FFFF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1" i="0" sz="2100" u="none">
              <a:solidFill>
                <a:srgbClr val="00FFFF"/>
              </a:solidFill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03050" y="3226500"/>
            <a:ext cx="38847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እግዚአብሔርሰ ገሃደ ይመጽእ። ወአምላክነሂ ኢያረምም። እሳት ይነዽ ቅድሜሁ።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መዝ. ፶፥፫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2868550" y="3069650"/>
            <a:ext cx="30246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Igzīabhierse gehade yimetsi’i weAmlakinehī īyaremim isat yinedid qidmiehu:</a:t>
            </a:r>
            <a:endParaRPr b="1" sz="2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5712000" y="3125300"/>
            <a:ext cx="33291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God shall come, and shall not keep silent; A fire shall devour before Him, and it shall be very tempestuous all around Him. 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50:3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407850" y="5892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3019850" y="2582800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FFFF00"/>
                </a:solidFill>
              </a:rPr>
              <a:t>ዘአትናቴዎስ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Atnatiewos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St. Athanasius</a:t>
            </a:r>
            <a:endParaRPr b="1" sz="1900" u="sng">
              <a:solidFill>
                <a:srgbClr val="FFFF00"/>
              </a:solidFill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1518650" y="188450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ደብረ ዘይት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Debre Zeyt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Mt. of Olives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488100" y="26415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280825" y="1122800"/>
            <a:ext cx="36144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፪ይ ቆሮ ፬፥፩-፱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ጴጥ ፪፥፲፩-፩፱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ሐዋ ፲፮፥፱-፲፰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ማ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ቴ ፳፭፥፲፬-፴</a:t>
            </a:r>
            <a:endParaRPr b="0" i="0" sz="2200" u="non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524" y="4456501"/>
            <a:ext cx="545776" cy="55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idx="1" type="body"/>
          </p:nvPr>
        </p:nvSpPr>
        <p:spPr>
          <a:xfrm>
            <a:off x="5438450" y="1111700"/>
            <a:ext cx="33570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2nd Corinthians 4:1-9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Peter 2:11-19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16:9-18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Matt 25:14-31</a:t>
            </a:r>
            <a:endParaRPr b="1" sz="21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FF00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0" i="0" sz="210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103050" y="2921700"/>
            <a:ext cx="42264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ከመ እንግር ፈቃደከ መከርኩ አምላኪየ። ወሕግከኒ በማዕከለ ከርሥየ። ዜኖኩ ጽድቀከ በማኅበር ዐቢይ።</a:t>
            </a:r>
            <a:endParaRPr b="1"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መዝ. </a:t>
            </a: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፵፥፱-፲</a:t>
            </a:r>
            <a:endParaRPr b="1"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2913275" y="3005625"/>
            <a:ext cx="31626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Keme im-kirbe qalike mekerku Amlakīye we-higekenī be-ma’ikele getsiye zienoku tsidqeke be-bahr abiy</a:t>
            </a:r>
            <a:endParaRPr b="1" sz="2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5805500" y="2896700"/>
            <a:ext cx="3235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willed to do Your will, O my God, And Your law in the midst of my heart.” I proclaimed righteousness in the great church; </a:t>
            </a:r>
            <a:endParaRPr b="1"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40:9-10</a:t>
            </a:r>
            <a:endParaRPr b="1"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407850" y="589250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1456500" y="20512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ገብር ሔር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Gebri Hier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Faithful Servant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2675700" y="256732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FFFF00"/>
                </a:solidFill>
              </a:rPr>
              <a:t>ባስልዮስ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Basiliyos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St. Basil</a:t>
            </a:r>
            <a:endParaRPr b="1" sz="1900" u="sng">
              <a:solidFill>
                <a:srgbClr val="FFFF00"/>
              </a:solidFill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92900" y="25653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/>
        </p:nvSpPr>
        <p:spPr>
          <a:xfrm>
            <a:off x="6553200" y="4513659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280825" y="970400"/>
            <a:ext cx="38469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ሮሜ ፯፥፩ -፲፬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፩ይ ዮውሃነስ ፬፥፩ -፲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ግብ ሐዋ 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፭፥፴፬ -ፍጻ</a:t>
            </a:r>
            <a:endParaRPr b="1" i="1"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ወንጌል ዮሐ ፫፥</a:t>
            </a:r>
            <a:r>
              <a:rPr b="1" i="1" lang="en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፩-፳፩</a:t>
            </a:r>
            <a:endParaRPr b="0" i="0" sz="2200" u="non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524" y="4456501"/>
            <a:ext cx="545776" cy="55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>
            <p:ph idx="1" type="body"/>
          </p:nvPr>
        </p:nvSpPr>
        <p:spPr>
          <a:xfrm>
            <a:off x="5438450" y="959300"/>
            <a:ext cx="33570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Romans 7:1-14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1st John 4:1-10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Acts 5:34-end</a:t>
            </a:r>
            <a:endParaRPr b="1" i="1" sz="21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Gospel of St. John 3:1-12</a:t>
            </a:r>
            <a:endParaRPr b="1" sz="21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FF00"/>
              </a:solidFill>
            </a:endParaRPr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t/>
            </a:r>
            <a:endParaRPr b="0" i="0" sz="210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331650" y="2693100"/>
            <a:ext cx="38469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ሐወፅከኒ ሌሊተ ወፈተንኮ ለልብየ። አመከርከኒ ወኢተረክበ ዓመፃ በላዕሌየ። ከመ ኢይንብብ አፋየ ግብረ ዕጓለ እመሕያው።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መዝ </a:t>
            </a: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፲፯፥፫፡፬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10322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2829950" y="2735450"/>
            <a:ext cx="3049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hawetskenī lielīte we-fetenkoke le-libīye amekerkenī we-ītirikbe ametsa be-la’ilieye keme yinbib afuye gibre gwal ime hiyaw</a:t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 127</a:t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5514650" y="2584175"/>
            <a:ext cx="34890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have tested my heart; you have visited me in the night; You have tried me and have found nothing; I have purposed that my mouth shall not transgress. Concerning the works of men.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 17:3-4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502200" y="537575"/>
            <a:ext cx="8480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Noto Sans Symbols"/>
              <a:buNone/>
            </a:pPr>
            <a:r>
              <a:rPr lang="en" sz="3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ምስባኽን ንባብ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lang="en" sz="30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Misbak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Psalms &amp; Readings</a:t>
            </a:r>
            <a:endParaRPr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1380300" y="16952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</a:rPr>
              <a:t>ኒቆዲሞስ</a:t>
            </a:r>
            <a:r>
              <a:rPr b="1" lang="en" sz="2400">
                <a:solidFill>
                  <a:srgbClr val="FFFF00"/>
                </a:solidFill>
              </a:rPr>
              <a:t> | </a:t>
            </a:r>
            <a:r>
              <a:rPr b="1" lang="en" sz="2400" u="sng">
                <a:solidFill>
                  <a:srgbClr val="FFFF00"/>
                </a:solidFill>
              </a:rPr>
              <a:t>Nicodemus</a:t>
            </a:r>
            <a:endParaRPr b="1" sz="2400" u="sng">
              <a:solidFill>
                <a:srgbClr val="FFFF00"/>
              </a:solidFill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2599500" y="2303125"/>
            <a:ext cx="638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FFFF00"/>
                </a:solidFill>
              </a:rPr>
              <a:t>እግዝእትነ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Igzi’itine</a:t>
            </a:r>
            <a:r>
              <a:rPr b="1" lang="en" sz="1900">
                <a:solidFill>
                  <a:srgbClr val="FFFF00"/>
                </a:solidFill>
              </a:rPr>
              <a:t> | </a:t>
            </a:r>
            <a:r>
              <a:rPr b="1" lang="en" sz="1900" u="sng">
                <a:solidFill>
                  <a:srgbClr val="FFFF00"/>
                </a:solidFill>
              </a:rPr>
              <a:t>Our Lady</a:t>
            </a:r>
            <a:endParaRPr b="1" sz="1900" u="sng">
              <a:solidFill>
                <a:srgbClr val="FFFF00"/>
              </a:solidFill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564300" y="2260500"/>
            <a:ext cx="354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ቅዳሴ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Qidasie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</a:t>
            </a:r>
            <a:r>
              <a:rPr b="1" lang="en" sz="1800" u="sng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Divine Liturgy</a:t>
            </a:r>
            <a:r>
              <a:rPr b="1" lang="en" sz="1800">
                <a:solidFill>
                  <a:srgbClr val="07D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Bevel">
  <a:themeElements>
    <a:clrScheme name="Bevel 1">
      <a:dk1>
        <a:srgbClr val="008080"/>
      </a:dk1>
      <a:lt1>
        <a:srgbClr val="DDDDDD"/>
      </a:lt1>
      <a:dk2>
        <a:srgbClr val="000000"/>
      </a:dk2>
      <a:lt2>
        <a:srgbClr val="FFFFFF"/>
      </a:lt2>
      <a:accent1>
        <a:srgbClr val="0099CC"/>
      </a:accent1>
      <a:accent2>
        <a:srgbClr val="9999FF"/>
      </a:accent2>
      <a:accent3>
        <a:srgbClr val="AAAAAA"/>
      </a:accent3>
      <a:accent4>
        <a:srgbClr val="BDBDBD"/>
      </a:accent4>
      <a:accent5>
        <a:srgbClr val="AACAE2"/>
      </a:accent5>
      <a:accent6>
        <a:srgbClr val="8A8AE7"/>
      </a:accent6>
      <a:hlink>
        <a:srgbClr val="00CCCC"/>
      </a:hlink>
      <a:folHlink>
        <a:srgbClr val="00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